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62" r:id="rId5"/>
    <p:sldId id="263" r:id="rId6"/>
    <p:sldId id="265" r:id="rId7"/>
    <p:sldId id="264" r:id="rId8"/>
    <p:sldId id="266" r:id="rId9"/>
    <p:sldId id="287" r:id="rId10"/>
    <p:sldId id="289" r:id="rId11"/>
    <p:sldId id="295" r:id="rId12"/>
    <p:sldId id="290" r:id="rId13"/>
    <p:sldId id="292" r:id="rId14"/>
    <p:sldId id="272" r:id="rId15"/>
    <p:sldId id="268" r:id="rId16"/>
    <p:sldId id="294" r:id="rId17"/>
    <p:sldId id="275" r:id="rId18"/>
    <p:sldId id="267" r:id="rId19"/>
    <p:sldId id="276" r:id="rId20"/>
    <p:sldId id="273" r:id="rId21"/>
    <p:sldId id="269" r:id="rId22"/>
    <p:sldId id="286" r:id="rId23"/>
    <p:sldId id="293" r:id="rId24"/>
    <p:sldId id="271" r:id="rId25"/>
    <p:sldId id="288" r:id="rId26"/>
    <p:sldId id="27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89"/>
    <a:srgbClr val="007095"/>
    <a:srgbClr val="418A9D"/>
    <a:srgbClr val="04396C"/>
    <a:srgbClr val="393939"/>
    <a:srgbClr val="1E3252"/>
    <a:srgbClr val="6497B1"/>
    <a:srgbClr val="AEAFA9"/>
    <a:srgbClr val="BCDEE3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58" y="-6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DownLoad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교통사고 발생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사고건수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Sheet1!$C$4:$L$4</c:f>
              <c:numCache>
                <c:formatCode>#,##0</c:formatCode>
                <c:ptCount val="10"/>
                <c:pt idx="0">
                  <c:v>226878</c:v>
                </c:pt>
                <c:pt idx="1">
                  <c:v>221711</c:v>
                </c:pt>
                <c:pt idx="2">
                  <c:v>223656</c:v>
                </c:pt>
                <c:pt idx="3">
                  <c:v>215354</c:v>
                </c:pt>
                <c:pt idx="4">
                  <c:v>223552</c:v>
                </c:pt>
                <c:pt idx="5">
                  <c:v>232035</c:v>
                </c:pt>
                <c:pt idx="6">
                  <c:v>220917</c:v>
                </c:pt>
                <c:pt idx="7">
                  <c:v>216335</c:v>
                </c:pt>
                <c:pt idx="8">
                  <c:v>217148</c:v>
                </c:pt>
                <c:pt idx="9">
                  <c:v>229600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799200"/>
        <c:axId val="126591824"/>
      </c:lineChart>
      <c:lineChart>
        <c:grouping val="standard"/>
        <c:varyColors val="0"/>
        <c:ser>
          <c:idx val="1"/>
          <c:order val="1"/>
          <c:tx>
            <c:v>사망자수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Sheet1!$C$9:$L$9</c:f>
              <c:numCache>
                <c:formatCode>#,##0</c:formatCode>
                <c:ptCount val="10"/>
                <c:pt idx="0">
                  <c:v>5505</c:v>
                </c:pt>
                <c:pt idx="1">
                  <c:v>5229</c:v>
                </c:pt>
                <c:pt idx="2">
                  <c:v>5392</c:v>
                </c:pt>
                <c:pt idx="3">
                  <c:v>5092</c:v>
                </c:pt>
                <c:pt idx="4">
                  <c:v>4762</c:v>
                </c:pt>
                <c:pt idx="5">
                  <c:v>4621</c:v>
                </c:pt>
                <c:pt idx="6">
                  <c:v>4292</c:v>
                </c:pt>
                <c:pt idx="7">
                  <c:v>4185</c:v>
                </c:pt>
                <c:pt idx="8">
                  <c:v>3781</c:v>
                </c:pt>
                <c:pt idx="9">
                  <c:v>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26000"/>
        <c:axId val="126594320"/>
      </c:lineChart>
      <c:catAx>
        <c:axId val="20079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1824"/>
        <c:crosses val="autoZero"/>
        <c:auto val="1"/>
        <c:lblAlgn val="ctr"/>
        <c:lblOffset val="100"/>
        <c:noMultiLvlLbl val="0"/>
      </c:catAx>
      <c:valAx>
        <c:axId val="12659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사고건수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799200"/>
        <c:crosses val="autoZero"/>
        <c:crossBetween val="between"/>
      </c:valAx>
      <c:valAx>
        <c:axId val="126594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사망자수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26000"/>
        <c:crosses val="max"/>
        <c:crossBetween val="between"/>
      </c:valAx>
      <c:catAx>
        <c:axId val="200826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94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i.readthedocs.io/en/latest/computer_vision/cnn/alexnet.html" TargetMode="External"/><Relationship Id="rId4" Type="http://schemas.openxmlformats.org/officeDocument/2006/relationships/hyperlink" Target="https://kevinthegrey.tistory.com/14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www.dbpia.co.kr/journal/articleDetail?nodeId=NODE09346417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990485" y="2390663"/>
            <a:ext cx="82110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자동차 상태 분석을 위한 </a:t>
            </a:r>
            <a:r>
              <a:rPr lang="en-US" altLang="ko-KR" sz="4800" spc="-300" dirty="0">
                <a:solidFill>
                  <a:schemeClr val="bg1"/>
                </a:solidFill>
              </a:rPr>
              <a:t>Sim2Real </a:t>
            </a:r>
          </a:p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딥러닝 기반 차량 동작 인식 시스템</a:t>
            </a:r>
            <a:endParaRPr lang="en-US" altLang="ko-KR" sz="40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395283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18300" y="4346555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</a:t>
            </a:r>
            <a:r>
              <a:rPr lang="ko-KR" altLang="en-US" sz="2000" dirty="0">
                <a:solidFill>
                  <a:schemeClr val="bg1"/>
                </a:solidFill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여기에 팀 이름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4589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전기컴퓨터공학부 정보컴퓨터공학 </a:t>
            </a:r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전기 졸업과제 </a:t>
            </a:r>
            <a:r>
              <a:rPr lang="en-US" altLang="ko-KR" sz="1200" dirty="0">
                <a:solidFill>
                  <a:schemeClr val="bg1"/>
                </a:solidFill>
              </a:rPr>
              <a:t>38</a:t>
            </a:r>
            <a:r>
              <a:rPr lang="ko-KR" altLang="en-US" sz="1200" dirty="0">
                <a:solidFill>
                  <a:schemeClr val="bg1"/>
                </a:solidFill>
              </a:rPr>
              <a:t>조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5080339" y="50198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201524582 – </a:t>
            </a:r>
            <a:r>
              <a:rPr lang="ko-KR" altLang="en-US" sz="1600" dirty="0" err="1">
                <a:solidFill>
                  <a:schemeClr val="bg1"/>
                </a:solidFill>
              </a:rPr>
              <a:t>정희석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201524527 – </a:t>
            </a:r>
            <a:r>
              <a:rPr lang="ko-KR" altLang="en-US" sz="1600" dirty="0">
                <a:solidFill>
                  <a:schemeClr val="bg1"/>
                </a:solidFill>
              </a:rPr>
              <a:t>이석준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201524473 – </a:t>
            </a:r>
            <a:r>
              <a:rPr lang="ko-KR" altLang="en-US" sz="16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91C6BF99-6F69-4697-830D-054F1AEEB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35" y="2052919"/>
            <a:ext cx="2487007" cy="15080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49FEF-0D68-4697-8497-2DDD4407F7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41" y="2050410"/>
            <a:ext cx="3571377" cy="2812534"/>
          </a:xfrm>
          <a:prstGeom prst="rect">
            <a:avLst/>
          </a:prstGeom>
        </p:spPr>
      </p:pic>
      <p:pic>
        <p:nvPicPr>
          <p:cNvPr id="8" name="그림 7" descr="사람, 쥐고있는, 남자, 컴퓨터이(가) 표시된 사진&#10;&#10;자동 생성된 설명">
            <a:extLst>
              <a:ext uri="{FF2B5EF4-FFF2-40B4-BE49-F238E27FC236}">
                <a16:creationId xmlns:a16="http://schemas.microsoft.com/office/drawing/2014/main" id="{624C07DA-F823-4AEF-8969-1E01230C61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5104" y="3556967"/>
            <a:ext cx="2483237" cy="1305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156109-D446-42F9-9E81-E53E7BC965BB}"/>
              </a:ext>
            </a:extLst>
          </p:cNvPr>
          <p:cNvSpPr txBox="1"/>
          <p:nvPr/>
        </p:nvSpPr>
        <p:spPr>
          <a:xfrm>
            <a:off x="7899409" y="5615981"/>
            <a:ext cx="3968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Euro Truck Simulator 2 </a:t>
            </a:r>
            <a:r>
              <a:rPr lang="ko-KR" altLang="en-US" sz="2000" spc="-150" dirty="0"/>
              <a:t>프로그램 사용</a:t>
            </a:r>
            <a:endParaRPr lang="en-US" altLang="ko-KR" sz="2000" spc="-1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9AF2D8-43E2-417F-8328-C3F463FBF048}"/>
              </a:ext>
            </a:extLst>
          </p:cNvPr>
          <p:cNvPicPr/>
          <p:nvPr/>
        </p:nvPicPr>
        <p:blipFill rotWithShape="1">
          <a:blip r:embed="rId5"/>
          <a:srcRect l="-924" t="26023" b="37120"/>
          <a:stretch/>
        </p:blipFill>
        <p:spPr>
          <a:xfrm>
            <a:off x="324197" y="4862944"/>
            <a:ext cx="7289343" cy="1607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28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데이터 수집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BCD29BFE-640B-47B1-9D14-13CE0FCAD0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9409" y="2012892"/>
            <a:ext cx="3971322" cy="36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0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선별 및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라벨링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컴퓨터, 테이블, 책상, 대형이(가) 표시된 사진&#10;&#10;자동 생성된 설명">
            <a:extLst>
              <a:ext uri="{FF2B5EF4-FFF2-40B4-BE49-F238E27FC236}">
                <a16:creationId xmlns:a16="http://schemas.microsoft.com/office/drawing/2014/main" id="{B852A488-C939-4608-99E3-67B06E8162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53"/>
          <a:stretch/>
        </p:blipFill>
        <p:spPr>
          <a:xfrm>
            <a:off x="233742" y="3926410"/>
            <a:ext cx="5302093" cy="18778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F97580-9B51-4337-9D40-CD9C55F7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0" y="2216465"/>
            <a:ext cx="7980171" cy="1212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543199-0B6A-4600-8712-2F94EF9271AA}"/>
              </a:ext>
            </a:extLst>
          </p:cNvPr>
          <p:cNvSpPr txBox="1"/>
          <p:nvPr/>
        </p:nvSpPr>
        <p:spPr>
          <a:xfrm>
            <a:off x="240080" y="1798483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시뮬레이터 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22FB2-6F5F-4C09-8486-AF7C7530549D}"/>
              </a:ext>
            </a:extLst>
          </p:cNvPr>
          <p:cNvSpPr txBox="1"/>
          <p:nvPr/>
        </p:nvSpPr>
        <p:spPr>
          <a:xfrm>
            <a:off x="233742" y="3508428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실제 데이터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378B208-3D14-4DD3-B616-9C16E63B4439}"/>
              </a:ext>
            </a:extLst>
          </p:cNvPr>
          <p:cNvGrpSpPr/>
          <p:nvPr/>
        </p:nvGrpSpPr>
        <p:grpSpPr>
          <a:xfrm>
            <a:off x="977153" y="2219531"/>
            <a:ext cx="6129767" cy="3584708"/>
            <a:chOff x="977153" y="2219531"/>
            <a:chExt cx="6129767" cy="358470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E906E-807D-4D15-9CE3-A88590EECA73}"/>
                </a:ext>
              </a:extLst>
            </p:cNvPr>
            <p:cNvSpPr/>
            <p:nvPr/>
          </p:nvSpPr>
          <p:spPr>
            <a:xfrm>
              <a:off x="977153" y="3926410"/>
              <a:ext cx="1129777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98B05B-A5E3-4FE5-9806-2E9938D5AAF8}"/>
                </a:ext>
              </a:extLst>
            </p:cNvPr>
            <p:cNvSpPr/>
            <p:nvPr/>
          </p:nvSpPr>
          <p:spPr>
            <a:xfrm>
              <a:off x="4790440" y="3926410"/>
              <a:ext cx="755650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493D3C-0139-4276-AD64-BBF3073778B3}"/>
                </a:ext>
              </a:extLst>
            </p:cNvPr>
            <p:cNvSpPr/>
            <p:nvPr/>
          </p:nvSpPr>
          <p:spPr>
            <a:xfrm>
              <a:off x="4045473" y="3926410"/>
              <a:ext cx="379207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E2DA70D-FF8A-4EE4-B290-E5E63C62ED65}"/>
                </a:ext>
              </a:extLst>
            </p:cNvPr>
            <p:cNvSpPr/>
            <p:nvPr/>
          </p:nvSpPr>
          <p:spPr>
            <a:xfrm>
              <a:off x="2313193" y="2219531"/>
              <a:ext cx="724647" cy="12094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6751415-225C-4854-8C5E-B558217A9F91}"/>
                </a:ext>
              </a:extLst>
            </p:cNvPr>
            <p:cNvSpPr/>
            <p:nvPr/>
          </p:nvSpPr>
          <p:spPr>
            <a:xfrm>
              <a:off x="5615193" y="2219531"/>
              <a:ext cx="1491727" cy="12094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DDD8AAA-3BB9-4B34-978E-9E427A1CF7E8}"/>
              </a:ext>
            </a:extLst>
          </p:cNvPr>
          <p:cNvGrpSpPr/>
          <p:nvPr/>
        </p:nvGrpSpPr>
        <p:grpSpPr>
          <a:xfrm>
            <a:off x="5615193" y="2924718"/>
            <a:ext cx="6125386" cy="3264766"/>
            <a:chOff x="5615193" y="2924718"/>
            <a:chExt cx="6125386" cy="3264766"/>
          </a:xfrm>
        </p:grpSpPr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5FBE2BCD-E3BF-4140-BEC7-6EDE21DFC8F4}"/>
                </a:ext>
              </a:extLst>
            </p:cNvPr>
            <p:cNvSpPr/>
            <p:nvPr/>
          </p:nvSpPr>
          <p:spPr>
            <a:xfrm>
              <a:off x="5615193" y="5015520"/>
              <a:ext cx="74803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 descr="걸린, 채운, 옅은, 테이블이(가) 표시된 사진&#10;&#10;자동 생성된 설명">
              <a:extLst>
                <a:ext uri="{FF2B5EF4-FFF2-40B4-BE49-F238E27FC236}">
                  <a16:creationId xmlns:a16="http://schemas.microsoft.com/office/drawing/2014/main" id="{1AEA4065-5CED-4B50-A950-D44C9CBD8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485" y="3847781"/>
              <a:ext cx="5302094" cy="802686"/>
            </a:xfrm>
            <a:prstGeom prst="rect">
              <a:avLst/>
            </a:prstGeom>
          </p:spPr>
        </p:pic>
        <p:pic>
          <p:nvPicPr>
            <p:cNvPr id="41" name="그림 40" descr="걸린, 이중, 시계이(가) 표시된 사진&#10;&#10;자동 생성된 설명">
              <a:extLst>
                <a:ext uri="{FF2B5EF4-FFF2-40B4-BE49-F238E27FC236}">
                  <a16:creationId xmlns:a16="http://schemas.microsoft.com/office/drawing/2014/main" id="{1803ACFB-FA64-4E10-8AA7-0C866D0E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326" y="5069247"/>
              <a:ext cx="4724809" cy="1120237"/>
            </a:xfrm>
            <a:prstGeom prst="rect">
              <a:avLst/>
            </a:prstGeom>
          </p:spPr>
        </p:pic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73229391-1054-4BCC-AE3D-AEC0F397F701}"/>
                </a:ext>
              </a:extLst>
            </p:cNvPr>
            <p:cNvSpPr/>
            <p:nvPr/>
          </p:nvSpPr>
          <p:spPr>
            <a:xfrm rot="5400000">
              <a:off x="8770771" y="3070180"/>
              <a:ext cx="74803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742358E-660A-4229-BC8B-1A7841237A4D}"/>
                </a:ext>
              </a:extLst>
            </p:cNvPr>
            <p:cNvSpPr/>
            <p:nvPr/>
          </p:nvSpPr>
          <p:spPr>
            <a:xfrm>
              <a:off x="8592089" y="2924718"/>
              <a:ext cx="664848" cy="2294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8DA644-78F7-476F-AB6C-9E1F0B4EC288}"/>
                </a:ext>
              </a:extLst>
            </p:cNvPr>
            <p:cNvSpPr txBox="1"/>
            <p:nvPr/>
          </p:nvSpPr>
          <p:spPr>
            <a:xfrm>
              <a:off x="6371948" y="3503518"/>
              <a:ext cx="25859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선별된 시뮬레이터 데이터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6BEE18-7127-4074-B64B-B8E9D2FD011C}"/>
                </a:ext>
              </a:extLst>
            </p:cNvPr>
            <p:cNvSpPr txBox="1"/>
            <p:nvPr/>
          </p:nvSpPr>
          <p:spPr>
            <a:xfrm>
              <a:off x="6371948" y="4676966"/>
              <a:ext cx="1970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선별된 실제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102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5080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B1D718C-4BB8-4252-BF7D-4CB080C22DE3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68"/>
          <a:stretch/>
        </p:blipFill>
        <p:spPr bwMode="auto">
          <a:xfrm>
            <a:off x="240080" y="2143824"/>
            <a:ext cx="4574489" cy="6962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399168-88E8-42FD-9909-6CC77C48B023}"/>
              </a:ext>
            </a:extLst>
          </p:cNvPr>
          <p:cNvGrpSpPr/>
          <p:nvPr/>
        </p:nvGrpSpPr>
        <p:grpSpPr>
          <a:xfrm>
            <a:off x="4785132" y="2141446"/>
            <a:ext cx="4574490" cy="698589"/>
            <a:chOff x="4756034" y="5609508"/>
            <a:chExt cx="3409839" cy="39504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2F45F25-BEE6-410A-B81A-C067816EA3F8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78" b="27185"/>
            <a:stretch/>
          </p:blipFill>
          <p:spPr bwMode="auto">
            <a:xfrm>
              <a:off x="4756034" y="5610853"/>
              <a:ext cx="2077028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4969D88-F9E1-488A-9613-92A68CF21522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99" r="40135" b="27185"/>
            <a:stretch/>
          </p:blipFill>
          <p:spPr bwMode="auto">
            <a:xfrm>
              <a:off x="683306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4A6AC02-E3C9-433A-9345-F53340B56EDD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43" r="20180" b="27185"/>
            <a:stretch/>
          </p:blipFill>
          <p:spPr bwMode="auto">
            <a:xfrm>
              <a:off x="727733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BAD350B-7113-49FB-B272-83F94F0CA2DC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97" r="337" b="27185"/>
            <a:stretch/>
          </p:blipFill>
          <p:spPr bwMode="auto">
            <a:xfrm>
              <a:off x="772160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323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및 실제 데이터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26C8A2-A07E-45E4-88A8-76BAD6295810}"/>
              </a:ext>
            </a:extLst>
          </p:cNvPr>
          <p:cNvGrpSpPr/>
          <p:nvPr/>
        </p:nvGrpSpPr>
        <p:grpSpPr>
          <a:xfrm>
            <a:off x="791195" y="2936198"/>
            <a:ext cx="3261621" cy="1613246"/>
            <a:chOff x="1054707" y="1910536"/>
            <a:chExt cx="3261621" cy="161324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CA43A80-4663-4272-93E2-41E63158D5A8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707" y="1910536"/>
              <a:ext cx="3261621" cy="16132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680A0B-4E41-4CE5-AE30-7B3CEE4CE3A7}"/>
                </a:ext>
              </a:extLst>
            </p:cNvPr>
            <p:cNvSpPr txBox="1"/>
            <p:nvPr/>
          </p:nvSpPr>
          <p:spPr>
            <a:xfrm>
              <a:off x="1883469" y="1970902"/>
              <a:ext cx="1425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Steering Wheel</a:t>
              </a:r>
              <a:endParaRPr lang="ko-KR" altLang="en-US" sz="14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386118-87DB-4A46-A012-FDF421D91EAC}"/>
              </a:ext>
            </a:extLst>
          </p:cNvPr>
          <p:cNvGrpSpPr/>
          <p:nvPr/>
        </p:nvGrpSpPr>
        <p:grpSpPr>
          <a:xfrm>
            <a:off x="5530759" y="2936198"/>
            <a:ext cx="3261621" cy="1611296"/>
            <a:chOff x="5794548" y="1910536"/>
            <a:chExt cx="3261621" cy="161129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FAFBD8B-4318-4B0A-9EBF-A97F5AE85C01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94548" y="1910536"/>
              <a:ext cx="3261621" cy="1611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474BD1-BEF3-40A6-9960-2F17B8A03888}"/>
                </a:ext>
              </a:extLst>
            </p:cNvPr>
            <p:cNvSpPr txBox="1"/>
            <p:nvPr/>
          </p:nvSpPr>
          <p:spPr>
            <a:xfrm>
              <a:off x="6623311" y="1929307"/>
              <a:ext cx="1425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Steering Wheel</a:t>
              </a:r>
              <a:endParaRPr lang="ko-KR" alt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CA8AE01-B0FD-494C-ACBD-2354B19B5D21}"/>
              </a:ext>
            </a:extLst>
          </p:cNvPr>
          <p:cNvSpPr txBox="1"/>
          <p:nvPr/>
        </p:nvSpPr>
        <p:spPr>
          <a:xfrm>
            <a:off x="1472863" y="1726331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시뮬레이터 데이터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C99E8-F64B-4FFF-AB65-1770BBE59456}"/>
              </a:ext>
            </a:extLst>
          </p:cNvPr>
          <p:cNvSpPr txBox="1"/>
          <p:nvPr/>
        </p:nvSpPr>
        <p:spPr>
          <a:xfrm>
            <a:off x="6520209" y="172633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실제 데이터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E7D1E93-3FE1-4AA5-90B9-8BBD74E259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216" y="4656297"/>
            <a:ext cx="3038706" cy="201693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9DB5665-40AF-40B7-ACE8-32BBDEC929E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21" y="4647761"/>
            <a:ext cx="2894581" cy="200190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079F67-F4EE-4148-9551-8A0260E27650}"/>
              </a:ext>
            </a:extLst>
          </p:cNvPr>
          <p:cNvSpPr/>
          <p:nvPr/>
        </p:nvSpPr>
        <p:spPr>
          <a:xfrm>
            <a:off x="9359621" y="1026160"/>
            <a:ext cx="2832379" cy="58318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시뮬레이션 데이터와 </a:t>
            </a:r>
            <a:endParaRPr lang="en-US" altLang="ko-KR" dirty="0"/>
          </a:p>
          <a:p>
            <a:pPr algn="ctr"/>
            <a:r>
              <a:rPr lang="ko-KR" altLang="en-US" dirty="0"/>
              <a:t>실제 차량 데이터를 분석</a:t>
            </a:r>
            <a:r>
              <a:rPr lang="en-US" altLang="ko-KR" dirty="0"/>
              <a:t>, </a:t>
            </a:r>
            <a:r>
              <a:rPr lang="ko-KR" altLang="en-US" dirty="0"/>
              <a:t>차이점 시각화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해당 자료를 바탕으로 </a:t>
            </a:r>
            <a:endParaRPr lang="en-US" altLang="ko-KR" dirty="0"/>
          </a:p>
          <a:p>
            <a:pPr algn="ctr"/>
            <a:r>
              <a:rPr lang="ko-KR" altLang="en-US" dirty="0"/>
              <a:t>시뮬레이션 데이터 </a:t>
            </a:r>
            <a:endParaRPr lang="en-US" altLang="ko-KR" dirty="0"/>
          </a:p>
          <a:p>
            <a:pPr algn="ctr"/>
            <a:r>
              <a:rPr lang="ko-KR" altLang="en-US" dirty="0"/>
              <a:t>정규화</a:t>
            </a:r>
          </a:p>
        </p:txBody>
      </p:sp>
    </p:spTree>
    <p:extLst>
      <p:ext uri="{BB962C8B-B14F-4D97-AF65-F5344CB8AC3E}">
        <p14:creationId xmlns:p14="http://schemas.microsoft.com/office/powerpoint/2010/main" val="174426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정규화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A876321-741D-4682-8AC2-1C1D00CC6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" y="1913974"/>
            <a:ext cx="11991871" cy="23166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7D7243-E412-4E67-990B-601ED074D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4570570"/>
            <a:ext cx="4191585" cy="8764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48E78E5-3BCA-4613-B301-D3CEEAFC7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692" y="4570570"/>
            <a:ext cx="1641179" cy="20261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7A5783-331D-4F17-91CF-1FD8B6159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531" y="4570570"/>
            <a:ext cx="2019582" cy="7335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5B1766-E55F-408C-B341-6D34114BBFF8}"/>
              </a:ext>
            </a:extLst>
          </p:cNvPr>
          <p:cNvSpPr txBox="1"/>
          <p:nvPr/>
        </p:nvSpPr>
        <p:spPr>
          <a:xfrm>
            <a:off x="132080" y="4232016"/>
            <a:ext cx="1191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1</a:t>
            </a:r>
            <a:r>
              <a:rPr lang="ko-KR" altLang="en-US" sz="1600" dirty="0"/>
              <a:t>차 정규화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025076-7A90-4ADD-A5EC-092BEFC8D750}"/>
              </a:ext>
            </a:extLst>
          </p:cNvPr>
          <p:cNvSpPr txBox="1"/>
          <p:nvPr/>
        </p:nvSpPr>
        <p:spPr>
          <a:xfrm>
            <a:off x="5541692" y="4245885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2</a:t>
            </a:r>
            <a:r>
              <a:rPr lang="ko-KR" altLang="en-US" sz="1600" dirty="0"/>
              <a:t>차 정규화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6D980D-547C-4524-AB5F-F307BDD7B4C0}"/>
              </a:ext>
            </a:extLst>
          </p:cNvPr>
          <p:cNvSpPr txBox="1"/>
          <p:nvPr/>
        </p:nvSpPr>
        <p:spPr>
          <a:xfrm>
            <a:off x="8400898" y="4232016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3</a:t>
            </a:r>
            <a:r>
              <a:rPr lang="ko-KR" altLang="en-US" sz="1600" dirty="0"/>
              <a:t>차 정규화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D99F1DB-CA9C-4BF3-8E21-68A07985D6AD}"/>
              </a:ext>
            </a:extLst>
          </p:cNvPr>
          <p:cNvSpPr/>
          <p:nvPr/>
        </p:nvSpPr>
        <p:spPr>
          <a:xfrm>
            <a:off x="4563035" y="4584439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54FEE9-083B-4B81-A925-79088B8CB6B7}"/>
              </a:ext>
            </a:extLst>
          </p:cNvPr>
          <p:cNvSpPr/>
          <p:nvPr/>
        </p:nvSpPr>
        <p:spPr>
          <a:xfrm>
            <a:off x="7483972" y="4620295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69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초기 모델링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102DDB1-8118-43D2-B17E-F8C0BABA59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04" y="2191958"/>
            <a:ext cx="4305038" cy="180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4EE98BA-36A1-4F9F-96A5-5802365F778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871" y="3997610"/>
            <a:ext cx="3097250" cy="26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22231DE-74B9-476C-99A1-241EBA5133C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291" y="2191958"/>
            <a:ext cx="4840605" cy="180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F6D2ACB-3988-4D03-935C-3945AD8C708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760" y="3997611"/>
            <a:ext cx="3097250" cy="26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5BE39-B7B6-4E20-B421-50A84F27B2FB}"/>
              </a:ext>
            </a:extLst>
          </p:cNvPr>
          <p:cNvSpPr txBox="1"/>
          <p:nvPr/>
        </p:nvSpPr>
        <p:spPr>
          <a:xfrm>
            <a:off x="2463205" y="1726330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DNN</a:t>
            </a:r>
            <a:r>
              <a:rPr lang="ko-KR" altLang="en-US" sz="1600" dirty="0"/>
              <a:t>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B1B1D-35EA-463B-8F16-1C2555B16B78}"/>
              </a:ext>
            </a:extLst>
          </p:cNvPr>
          <p:cNvSpPr txBox="1"/>
          <p:nvPr/>
        </p:nvSpPr>
        <p:spPr>
          <a:xfrm>
            <a:off x="8340991" y="1726330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CNN</a:t>
            </a:r>
            <a:r>
              <a:rPr lang="ko-KR" altLang="en-US" sz="1600" dirty="0"/>
              <a:t> 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2F207-9337-4B6F-9B4A-2AB6093334B9}"/>
              </a:ext>
            </a:extLst>
          </p:cNvPr>
          <p:cNvSpPr txBox="1"/>
          <p:nvPr/>
        </p:nvSpPr>
        <p:spPr>
          <a:xfrm>
            <a:off x="6506689" y="3997611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라벨 별</a:t>
            </a:r>
            <a:endParaRPr lang="en-US" altLang="ko-KR" sz="1600" dirty="0"/>
          </a:p>
          <a:p>
            <a:pPr algn="ctr"/>
            <a:r>
              <a:rPr lang="ko-KR" altLang="en-US" sz="1600" dirty="0"/>
              <a:t>정확도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61618-4110-40E4-A689-59AB506226CD}"/>
              </a:ext>
            </a:extLst>
          </p:cNvPr>
          <p:cNvSpPr txBox="1"/>
          <p:nvPr/>
        </p:nvSpPr>
        <p:spPr>
          <a:xfrm>
            <a:off x="800563" y="3998899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라벨 별</a:t>
            </a:r>
            <a:endParaRPr lang="en-US" altLang="ko-KR" sz="1600" dirty="0"/>
          </a:p>
          <a:p>
            <a:pPr algn="ctr"/>
            <a:r>
              <a:rPr lang="ko-KR" altLang="en-US" sz="1600" dirty="0"/>
              <a:t>정확도</a:t>
            </a:r>
          </a:p>
        </p:txBody>
      </p: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3850B-F744-489C-A3E8-4E5DD8D72185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9C30E2-30EF-4A03-A7BE-31E7E05ED74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8AAB04D-D420-437D-B955-DC95A1CA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2" y="3131358"/>
            <a:ext cx="2356416" cy="16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lexNet — Organize everything I know documentation">
            <a:extLst>
              <a:ext uri="{FF2B5EF4-FFF2-40B4-BE49-F238E27FC236}">
                <a16:creationId xmlns:a16="http://schemas.microsoft.com/office/drawing/2014/main" id="{86D99622-27FD-4B24-B9C8-524A39576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51759" y="3171175"/>
            <a:ext cx="2474252" cy="138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623C0-8135-4EDA-8B04-F42E77CBCCAE}"/>
              </a:ext>
            </a:extLst>
          </p:cNvPr>
          <p:cNvSpPr txBox="1"/>
          <p:nvPr/>
        </p:nvSpPr>
        <p:spPr>
          <a:xfrm>
            <a:off x="26938" y="6380405"/>
            <a:ext cx="89057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4"/>
              </a:rPr>
              <a:t>GAP</a:t>
            </a:r>
            <a:r>
              <a:rPr lang="ko-KR" altLang="en-US" sz="1400" dirty="0">
                <a:hlinkClick r:id="rId4"/>
              </a:rPr>
              <a:t> 그림 출처</a:t>
            </a:r>
            <a:r>
              <a:rPr lang="en-US" altLang="ko-KR" sz="1400" dirty="0">
                <a:hlinkClick r:id="rId4"/>
              </a:rPr>
              <a:t>: https://kevinthegrey.tistory.com/142</a:t>
            </a:r>
            <a:r>
              <a:rPr lang="en-US" altLang="ko-KR" sz="1400" dirty="0">
                <a:solidFill>
                  <a:srgbClr val="90BB23"/>
                </a:solidFill>
              </a:rPr>
              <a:t> , available 20/08/14</a:t>
            </a:r>
          </a:p>
          <a:p>
            <a:r>
              <a:rPr lang="en-US" altLang="ko-KR" sz="1400" dirty="0">
                <a:hlinkClick r:id="rId4"/>
              </a:rPr>
              <a:t>Flatten </a:t>
            </a:r>
            <a:r>
              <a:rPr lang="ko-KR" altLang="en-US" sz="1400" dirty="0">
                <a:hlinkClick r:id="rId4"/>
              </a:rPr>
              <a:t>그림</a:t>
            </a:r>
            <a:r>
              <a:rPr lang="en-US" altLang="ko-KR" sz="1400" dirty="0">
                <a:hlinkClick r:id="rId4"/>
              </a:rPr>
              <a:t> </a:t>
            </a:r>
            <a:r>
              <a:rPr lang="ko-KR" altLang="en-US" sz="1400" dirty="0">
                <a:hlinkClick r:id="rId4"/>
              </a:rPr>
              <a:t>출처</a:t>
            </a:r>
            <a:r>
              <a:rPr lang="en-US" altLang="ko-KR" sz="1400" dirty="0">
                <a:hlinkClick r:id="rId4"/>
              </a:rPr>
              <a:t>: </a:t>
            </a:r>
            <a:r>
              <a:rPr lang="en-US" altLang="ko-KR" sz="1400" dirty="0">
                <a:hlinkClick r:id="rId5"/>
              </a:rPr>
              <a:t>https://oi.readthedocs.io/en/latest/computer_vision/cnn/alexnet.html</a:t>
            </a:r>
            <a:r>
              <a:rPr lang="en-US" altLang="ko-KR" sz="1400" dirty="0">
                <a:solidFill>
                  <a:srgbClr val="90BB23"/>
                </a:solidFill>
              </a:rPr>
              <a:t>, available 20/08/14</a:t>
            </a:r>
          </a:p>
          <a:p>
            <a:endParaRPr lang="ko-KR" altLang="en-US" sz="1400" dirty="0">
              <a:solidFill>
                <a:srgbClr val="90BB23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0404252-18CA-4E83-94F7-7DA4AD4B3891}"/>
              </a:ext>
            </a:extLst>
          </p:cNvPr>
          <p:cNvGrpSpPr/>
          <p:nvPr/>
        </p:nvGrpSpPr>
        <p:grpSpPr>
          <a:xfrm>
            <a:off x="2497704" y="1888891"/>
            <a:ext cx="7115311" cy="4309450"/>
            <a:chOff x="2497704" y="1340251"/>
            <a:chExt cx="7115311" cy="430945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95ABCC2-E4A7-4D97-A71B-9252C7F08F03}"/>
                </a:ext>
              </a:extLst>
            </p:cNvPr>
            <p:cNvGrpSpPr/>
            <p:nvPr/>
          </p:nvGrpSpPr>
          <p:grpSpPr>
            <a:xfrm>
              <a:off x="2497704" y="1340251"/>
              <a:ext cx="7115311" cy="4309450"/>
              <a:chOff x="1978253" y="1946154"/>
              <a:chExt cx="7115311" cy="430945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9122A060-9A25-4DFB-B3A8-DB9E9CE64455}"/>
                  </a:ext>
                </a:extLst>
              </p:cNvPr>
              <p:cNvSpPr/>
              <p:nvPr/>
            </p:nvSpPr>
            <p:spPr>
              <a:xfrm>
                <a:off x="1978253" y="1946154"/>
                <a:ext cx="4229871" cy="4309450"/>
              </a:xfrm>
              <a:prstGeom prst="ellipse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834F69E-84F5-425C-BFFA-ECBD89D4C281}"/>
                  </a:ext>
                </a:extLst>
              </p:cNvPr>
              <p:cNvSpPr/>
              <p:nvPr/>
            </p:nvSpPr>
            <p:spPr>
              <a:xfrm>
                <a:off x="4863692" y="1946154"/>
                <a:ext cx="4229872" cy="430945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E43E9A-11AD-4550-B9BC-9661472E5078}"/>
                  </a:ext>
                </a:extLst>
              </p:cNvPr>
              <p:cNvSpPr txBox="1"/>
              <p:nvPr/>
            </p:nvSpPr>
            <p:spPr>
              <a:xfrm>
                <a:off x="2012300" y="2972995"/>
                <a:ext cx="291733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Global Average Pooling</a:t>
                </a:r>
                <a:endParaRPr lang="ko-KR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1814B5-8AAB-42E2-AFFE-798B7BC7A244}"/>
                  </a:ext>
                </a:extLst>
              </p:cNvPr>
              <p:cNvSpPr txBox="1"/>
              <p:nvPr/>
            </p:nvSpPr>
            <p:spPr>
              <a:xfrm>
                <a:off x="4976052" y="3746936"/>
                <a:ext cx="11288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Combined </a:t>
                </a:r>
              </a:p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model</a:t>
                </a:r>
                <a:endParaRPr lang="ko-KR" altLang="en-US" sz="2000" spc="-3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18A733-300A-4730-A394-3E3185E89C0E}"/>
                  </a:ext>
                </a:extLst>
              </p:cNvPr>
              <p:cNvSpPr txBox="1"/>
              <p:nvPr/>
            </p:nvSpPr>
            <p:spPr>
              <a:xfrm>
                <a:off x="6886545" y="2972995"/>
                <a:ext cx="11703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ea typeface="+mj-ea"/>
                  </a:rPr>
                  <a:t>Flatten</a:t>
                </a:r>
                <a:endParaRPr lang="ko-KR" altLang="en-US" sz="2000" dirty="0">
                  <a:solidFill>
                    <a:schemeClr val="bg1"/>
                  </a:solidFill>
                  <a:ea typeface="+mj-ea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878313-7C82-4070-875A-D7A2F0DAA310}"/>
                </a:ext>
              </a:extLst>
            </p:cNvPr>
            <p:cNvSpPr txBox="1"/>
            <p:nvPr/>
          </p:nvSpPr>
          <p:spPr>
            <a:xfrm>
              <a:off x="2610063" y="3076571"/>
              <a:ext cx="2804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각 채널별로 평균 값을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구하여 해당 값들을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B76B97-619B-434C-BD57-6EDB6CF49739}"/>
                </a:ext>
              </a:extLst>
            </p:cNvPr>
            <p:cNvSpPr txBox="1"/>
            <p:nvPr/>
          </p:nvSpPr>
          <p:spPr>
            <a:xfrm>
              <a:off x="6724958" y="3079477"/>
              <a:ext cx="25308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모든 값을 다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단순한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F619CEE-546F-404E-9D37-C3EF18B1FA17}"/>
              </a:ext>
            </a:extLst>
          </p:cNvPr>
          <p:cNvGrpSpPr/>
          <p:nvPr/>
        </p:nvGrpSpPr>
        <p:grpSpPr>
          <a:xfrm>
            <a:off x="3998810" y="4825540"/>
            <a:ext cx="4141561" cy="789500"/>
            <a:chOff x="3998810" y="4825540"/>
            <a:chExt cx="4141561" cy="7895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2AC8FC-74C7-4AAB-ADFA-204EEC037129}"/>
                </a:ext>
              </a:extLst>
            </p:cNvPr>
            <p:cNvSpPr/>
            <p:nvPr/>
          </p:nvSpPr>
          <p:spPr>
            <a:xfrm>
              <a:off x="3998810" y="4825540"/>
              <a:ext cx="4141561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CCB465-31F1-4418-8233-6FD0533CEA66}"/>
                </a:ext>
              </a:extLst>
            </p:cNvPr>
            <p:cNvSpPr txBox="1"/>
            <p:nvPr/>
          </p:nvSpPr>
          <p:spPr>
            <a:xfrm>
              <a:off x="4226738" y="4833647"/>
              <a:ext cx="3738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GAP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결과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직진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차선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정지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4C495B-95ED-4123-89E7-2F152F6E2028}"/>
                </a:ext>
              </a:extLst>
            </p:cNvPr>
            <p:cNvSpPr txBox="1"/>
            <p:nvPr/>
          </p:nvSpPr>
          <p:spPr>
            <a:xfrm>
              <a:off x="4100101" y="5207701"/>
              <a:ext cx="4022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Flatten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결과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커브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회전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5BE39-B7B6-4E20-B421-50A84F27B2FB}"/>
              </a:ext>
            </a:extLst>
          </p:cNvPr>
          <p:cNvSpPr txBox="1"/>
          <p:nvPr/>
        </p:nvSpPr>
        <p:spPr>
          <a:xfrm>
            <a:off x="2231572" y="1726330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CNN-GAP</a:t>
            </a:r>
            <a:r>
              <a:rPr lang="ko-KR" altLang="en-US" sz="1600" dirty="0"/>
              <a:t>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B1B1D-35EA-463B-8F16-1C2555B16B78}"/>
              </a:ext>
            </a:extLst>
          </p:cNvPr>
          <p:cNvSpPr txBox="1"/>
          <p:nvPr/>
        </p:nvSpPr>
        <p:spPr>
          <a:xfrm>
            <a:off x="7983586" y="1726330"/>
            <a:ext cx="1826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CNN-Flatten </a:t>
            </a:r>
            <a:r>
              <a:rPr lang="ko-KR" altLang="en-US" sz="1600" dirty="0"/>
              <a:t>모델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3683626-EA8F-4F1C-964A-9A7C95DA0D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536" y="2064884"/>
            <a:ext cx="4555623" cy="1803243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54291806-D332-436E-824B-BEBB6103C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1" y="2064883"/>
            <a:ext cx="4555623" cy="1823595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8B27F7D-AD86-4C1B-8097-21718D49284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431" y="2064883"/>
            <a:ext cx="2076383" cy="4482299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6B6E5F14-9185-4F2E-8AA0-625DDF3EA2E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39" y="2064882"/>
            <a:ext cx="1462106" cy="4482299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2CBB7AA0-8571-4741-90E5-C63766A81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764" y="4747991"/>
            <a:ext cx="4115374" cy="2048161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77632566-2DC3-4447-BC58-E7E558341418}"/>
              </a:ext>
            </a:extLst>
          </p:cNvPr>
          <p:cNvGrpSpPr/>
          <p:nvPr/>
        </p:nvGrpSpPr>
        <p:grpSpPr>
          <a:xfrm>
            <a:off x="3998810" y="3941620"/>
            <a:ext cx="4141561" cy="789500"/>
            <a:chOff x="3998810" y="4825540"/>
            <a:chExt cx="4141561" cy="7895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2BACFD0-25B9-4D1E-BAA2-515EE5E962DC}"/>
                </a:ext>
              </a:extLst>
            </p:cNvPr>
            <p:cNvSpPr/>
            <p:nvPr/>
          </p:nvSpPr>
          <p:spPr>
            <a:xfrm>
              <a:off x="3998810" y="4825540"/>
              <a:ext cx="4141561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F4C91F-2695-4EFF-A500-1136DBE4E37A}"/>
                </a:ext>
              </a:extLst>
            </p:cNvPr>
            <p:cNvSpPr txBox="1"/>
            <p:nvPr/>
          </p:nvSpPr>
          <p:spPr>
            <a:xfrm>
              <a:off x="4226738" y="4833647"/>
              <a:ext cx="3738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GAP </a:t>
              </a:r>
              <a:r>
                <a:rPr lang="ko-KR" altLang="en-US" b="1" dirty="0"/>
                <a:t>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직진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차선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정지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F2E3E5-1DBC-48AB-A685-C3D656B51106}"/>
                </a:ext>
              </a:extLst>
            </p:cNvPr>
            <p:cNvSpPr txBox="1"/>
            <p:nvPr/>
          </p:nvSpPr>
          <p:spPr>
            <a:xfrm>
              <a:off x="4100101" y="5207701"/>
              <a:ext cx="4022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Flatten </a:t>
              </a:r>
              <a:r>
                <a:rPr lang="ko-KR" altLang="en-US" b="1" dirty="0"/>
                <a:t>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커브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회전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8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테이블, 노트북, 컴퓨터이(가) 표시된 사진&#10;&#10;자동 생성된 설명">
            <a:extLst>
              <a:ext uri="{FF2B5EF4-FFF2-40B4-BE49-F238E27FC236}">
                <a16:creationId xmlns:a16="http://schemas.microsoft.com/office/drawing/2014/main" id="{AEFB2A2E-871B-48FA-A0C3-CCEE0D959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4329" y="0"/>
            <a:ext cx="6687671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FC3D63-21ED-45A2-8353-514C355F5C1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F52AA6-4AEE-44C8-A8AB-36C3D3A22645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E31A043-1ED5-424F-859D-740B12D0195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8C896-4336-47B4-9625-802B02634B83}"/>
              </a:ext>
            </a:extLst>
          </p:cNvPr>
          <p:cNvSpPr txBox="1"/>
          <p:nvPr/>
        </p:nvSpPr>
        <p:spPr>
          <a:xfrm>
            <a:off x="867082" y="2067023"/>
            <a:ext cx="46372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</a:rPr>
              <a:t>GUI </a:t>
            </a:r>
            <a:r>
              <a:rPr lang="ko-KR" altLang="en-US" sz="2000" dirty="0">
                <a:solidFill>
                  <a:schemeClr val="bg1"/>
                </a:solidFill>
              </a:rPr>
              <a:t>프로그램 시연 영상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모델 예측 정확도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예측 결과 분석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결론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팀원 별 역할 분담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개발 일정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2" y="1914037"/>
            <a:ext cx="5144488" cy="461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8D7D0D2-5590-45B1-AC8E-6E5CCE56A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435070"/>
              </p:ext>
            </p:extLst>
          </p:nvPr>
        </p:nvGraphicFramePr>
        <p:xfrm>
          <a:off x="6360586" y="4942482"/>
          <a:ext cx="4790351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2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898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입력해주세요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6350" marR="6350" marT="6350" marB="0" vert="eaVert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en-US" altLang="ko-KR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입력해주세요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vert="eaVert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새굴림" panose="02030600000101010101" pitchFamily="18" charset="-127"/>
                        </a:rPr>
                        <a:t>Lorem Ipsum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9B534A-2364-4E75-8F23-CEEB127A7CB5}"/>
              </a:ext>
            </a:extLst>
          </p:cNvPr>
          <p:cNvSpPr/>
          <p:nvPr/>
        </p:nvSpPr>
        <p:spPr>
          <a:xfrm>
            <a:off x="6319522" y="2046708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품목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C179EE-2557-4FFA-B279-1B03E276E04B}"/>
              </a:ext>
            </a:extLst>
          </p:cNvPr>
          <p:cNvSpPr/>
          <p:nvPr/>
        </p:nvSpPr>
        <p:spPr>
          <a:xfrm>
            <a:off x="8481697" y="2041848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제조사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420E31-9BA2-4E79-B455-6F554E68B140}"/>
              </a:ext>
            </a:extLst>
          </p:cNvPr>
          <p:cNvSpPr/>
          <p:nvPr/>
        </p:nvSpPr>
        <p:spPr>
          <a:xfrm>
            <a:off x="6319522" y="2434296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모델명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7A4C3A7-6ADA-428A-BA2E-74DE174589AE}"/>
              </a:ext>
            </a:extLst>
          </p:cNvPr>
          <p:cNvSpPr/>
          <p:nvPr/>
        </p:nvSpPr>
        <p:spPr>
          <a:xfrm>
            <a:off x="6319522" y="2821884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특장점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7099186" y="2065791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ADDD4-BED3-4B89-8DC5-7A9945B7FAB8}"/>
              </a:ext>
            </a:extLst>
          </p:cNvPr>
          <p:cNvSpPr txBox="1"/>
          <p:nvPr/>
        </p:nvSpPr>
        <p:spPr>
          <a:xfrm>
            <a:off x="7099186" y="2453036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1CB989-2020-4304-899A-B14543AE1FAA}"/>
              </a:ext>
            </a:extLst>
          </p:cNvPr>
          <p:cNvSpPr txBox="1"/>
          <p:nvPr/>
        </p:nvSpPr>
        <p:spPr>
          <a:xfrm>
            <a:off x="9257324" y="2048966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06B039-BA85-427B-918F-F48921FE1940}"/>
              </a:ext>
            </a:extLst>
          </p:cNvPr>
          <p:cNvSpPr txBox="1"/>
          <p:nvPr/>
        </p:nvSpPr>
        <p:spPr>
          <a:xfrm>
            <a:off x="9257324" y="2434296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7099186" y="2768704"/>
            <a:ext cx="4137474" cy="188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EE0C0DB-4AD5-495C-92D9-0C4B01B0FEB4}"/>
              </a:ext>
            </a:extLst>
          </p:cNvPr>
          <p:cNvSpPr/>
          <p:nvPr/>
        </p:nvSpPr>
        <p:spPr>
          <a:xfrm>
            <a:off x="8481697" y="2434296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가격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CCD037-0CA4-4C97-A1DD-B48759C3F61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352F4-8B2E-4E90-BB39-5ED0B1C58FFE}"/>
              </a:ext>
            </a:extLst>
          </p:cNvPr>
          <p:cNvSpPr txBox="1"/>
          <p:nvPr/>
        </p:nvSpPr>
        <p:spPr>
          <a:xfrm>
            <a:off x="339536" y="1264666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GUI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 시연 영상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3E130-F277-4DF3-BF76-2CB1D2BA28F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A8499-75EA-4AB5-A8A6-A4DF1DCDD6A4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8C1A2-E26E-48D4-B433-CD5C11A06527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875104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1988186" y="6395660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우회전 인식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1988186" y="3839448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좌커브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인식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5602924" y="3839448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우커브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인식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217662" y="3839448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좌회전 인식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4489842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97333E-462F-4784-87FB-94DFECD2F011}"/>
              </a:ext>
            </a:extLst>
          </p:cNvPr>
          <p:cNvSpPr txBox="1"/>
          <p:nvPr/>
        </p:nvSpPr>
        <p:spPr>
          <a:xfrm>
            <a:off x="5602924" y="6395660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좌차선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인식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9E263A-A716-48A4-B59F-10383371A8E9}"/>
              </a:ext>
            </a:extLst>
          </p:cNvPr>
          <p:cNvSpPr/>
          <p:nvPr/>
        </p:nvSpPr>
        <p:spPr>
          <a:xfrm>
            <a:off x="8104580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C584B7-7EC8-404B-8936-497642B2F5C6}"/>
              </a:ext>
            </a:extLst>
          </p:cNvPr>
          <p:cNvSpPr txBox="1"/>
          <p:nvPr/>
        </p:nvSpPr>
        <p:spPr>
          <a:xfrm>
            <a:off x="9217661" y="6395660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우차선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인식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5BF9E-6666-40AB-8F4D-A631D74E0FE7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F4828E-1B1F-44E0-9B09-D7D6F2E0875A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1867FD-1391-4A9E-AD89-02900AB974F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E1856-B897-45F3-A250-20806D86BA8B}"/>
              </a:ext>
            </a:extLst>
          </p:cNvPr>
          <p:cNvSpPr txBox="1"/>
          <p:nvPr/>
        </p:nvSpPr>
        <p:spPr>
          <a:xfrm>
            <a:off x="339536" y="1264666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GUI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 시연 영상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619016" y="2790690"/>
            <a:ext cx="2039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588882"/>
            <a:ext cx="2750611" cy="707886"/>
            <a:chOff x="294640" y="3596640"/>
            <a:chExt cx="275061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101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579720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570558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3791159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4795163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5799167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3A472-6B56-4B87-B5DD-426847790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325" y="3248409"/>
            <a:ext cx="4428571" cy="3323809"/>
          </a:xfrm>
          <a:prstGeom prst="rect">
            <a:avLst/>
          </a:prstGeom>
        </p:spPr>
      </p:pic>
      <p:pic>
        <p:nvPicPr>
          <p:cNvPr id="15" name="그림 14" descr="키보드이(가) 표시된 사진&#10;&#10;자동 생성된 설명">
            <a:extLst>
              <a:ext uri="{FF2B5EF4-FFF2-40B4-BE49-F238E27FC236}">
                <a16:creationId xmlns:a16="http://schemas.microsoft.com/office/drawing/2014/main" id="{308DFEAB-1767-4D5D-9C36-5EDFA1D5F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9" y="3238885"/>
            <a:ext cx="4400000" cy="33333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6DE67B55-2E54-41E8-8670-592D41674941}"/>
              </a:ext>
            </a:extLst>
          </p:cNvPr>
          <p:cNvSpPr/>
          <p:nvPr/>
        </p:nvSpPr>
        <p:spPr>
          <a:xfrm>
            <a:off x="861435" y="234280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861435" y="2342809"/>
            <a:ext cx="469889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03E2E6-96DA-4372-8592-14563AB890F3}"/>
              </a:ext>
            </a:extLst>
          </p:cNvPr>
          <p:cNvSpPr txBox="1"/>
          <p:nvPr/>
        </p:nvSpPr>
        <p:spPr>
          <a:xfrm>
            <a:off x="6359712" y="2293311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93%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8007D-A8BB-4119-A361-788E48366839}"/>
              </a:ext>
            </a:extLst>
          </p:cNvPr>
          <p:cNvSpPr txBox="1"/>
          <p:nvPr/>
        </p:nvSpPr>
        <p:spPr>
          <a:xfrm>
            <a:off x="7185267" y="2368031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72B27C5-AEA0-4B77-BB34-C83159AE89CF}"/>
              </a:ext>
            </a:extLst>
          </p:cNvPr>
          <p:cNvSpPr/>
          <p:nvPr/>
        </p:nvSpPr>
        <p:spPr>
          <a:xfrm>
            <a:off x="5368794" y="234280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0C87C093-D374-461C-8F29-68569BF37B08}"/>
              </a:ext>
            </a:extLst>
          </p:cNvPr>
          <p:cNvSpPr/>
          <p:nvPr/>
        </p:nvSpPr>
        <p:spPr>
          <a:xfrm>
            <a:off x="861435" y="320408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2">
            <a:extLst>
              <a:ext uri="{FF2B5EF4-FFF2-40B4-BE49-F238E27FC236}">
                <a16:creationId xmlns:a16="http://schemas.microsoft.com/office/drawing/2014/main" id="{0716FFBA-07B4-411F-A6CB-6A87A91E8C31}"/>
              </a:ext>
            </a:extLst>
          </p:cNvPr>
          <p:cNvSpPr/>
          <p:nvPr/>
        </p:nvSpPr>
        <p:spPr>
          <a:xfrm>
            <a:off x="861436" y="3204086"/>
            <a:ext cx="4014835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56429E-078A-49BB-A70A-A85B7FC0F247}"/>
              </a:ext>
            </a:extLst>
          </p:cNvPr>
          <p:cNvSpPr txBox="1"/>
          <p:nvPr/>
        </p:nvSpPr>
        <p:spPr>
          <a:xfrm>
            <a:off x="6359712" y="3153362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84%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377F4C-E30C-48C8-AEF0-6DD8B48A960C}"/>
              </a:ext>
            </a:extLst>
          </p:cNvPr>
          <p:cNvSpPr txBox="1"/>
          <p:nvPr/>
        </p:nvSpPr>
        <p:spPr>
          <a:xfrm>
            <a:off x="7185267" y="3232344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9C2962B9-3077-415A-AFC1-D3E72AE085CC}"/>
              </a:ext>
            </a:extLst>
          </p:cNvPr>
          <p:cNvSpPr/>
          <p:nvPr/>
        </p:nvSpPr>
        <p:spPr>
          <a:xfrm>
            <a:off x="4684733" y="3217634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18">
            <a:extLst>
              <a:ext uri="{FF2B5EF4-FFF2-40B4-BE49-F238E27FC236}">
                <a16:creationId xmlns:a16="http://schemas.microsoft.com/office/drawing/2014/main" id="{D15654C1-670E-4DD3-B3DE-65D57223A526}"/>
              </a:ext>
            </a:extLst>
          </p:cNvPr>
          <p:cNvSpPr/>
          <p:nvPr/>
        </p:nvSpPr>
        <p:spPr>
          <a:xfrm>
            <a:off x="861435" y="406658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4">
            <a:extLst>
              <a:ext uri="{FF2B5EF4-FFF2-40B4-BE49-F238E27FC236}">
                <a16:creationId xmlns:a16="http://schemas.microsoft.com/office/drawing/2014/main" id="{6D374C6A-0BB9-40F6-BBAB-F1C5B9E8E9C5}"/>
              </a:ext>
            </a:extLst>
          </p:cNvPr>
          <p:cNvSpPr/>
          <p:nvPr/>
        </p:nvSpPr>
        <p:spPr>
          <a:xfrm>
            <a:off x="861436" y="4066589"/>
            <a:ext cx="2646710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4E6BE2-68EE-43B7-93E0-4DB9D88B0C97}"/>
              </a:ext>
            </a:extLst>
          </p:cNvPr>
          <p:cNvSpPr txBox="1"/>
          <p:nvPr/>
        </p:nvSpPr>
        <p:spPr>
          <a:xfrm>
            <a:off x="6359712" y="4013413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61%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A9DA3E-E993-4901-B13B-28F5CE3F4BD8}"/>
              </a:ext>
            </a:extLst>
          </p:cNvPr>
          <p:cNvSpPr txBox="1"/>
          <p:nvPr/>
        </p:nvSpPr>
        <p:spPr>
          <a:xfrm>
            <a:off x="7185267" y="410091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04B23FCC-8552-486C-86EA-E87FBD6DE9F3}"/>
              </a:ext>
            </a:extLst>
          </p:cNvPr>
          <p:cNvSpPr/>
          <p:nvPr/>
        </p:nvSpPr>
        <p:spPr>
          <a:xfrm>
            <a:off x="3316613" y="4064538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19">
            <a:extLst>
              <a:ext uri="{FF2B5EF4-FFF2-40B4-BE49-F238E27FC236}">
                <a16:creationId xmlns:a16="http://schemas.microsoft.com/office/drawing/2014/main" id="{09CFE357-ACEB-4D8D-89C6-32E71CF2D472}"/>
              </a:ext>
            </a:extLst>
          </p:cNvPr>
          <p:cNvSpPr/>
          <p:nvPr/>
        </p:nvSpPr>
        <p:spPr>
          <a:xfrm>
            <a:off x="861435" y="493057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35">
            <a:extLst>
              <a:ext uri="{FF2B5EF4-FFF2-40B4-BE49-F238E27FC236}">
                <a16:creationId xmlns:a16="http://schemas.microsoft.com/office/drawing/2014/main" id="{A2F4BAB7-097C-4957-BE46-241FA820BA0D}"/>
              </a:ext>
            </a:extLst>
          </p:cNvPr>
          <p:cNvSpPr/>
          <p:nvPr/>
        </p:nvSpPr>
        <p:spPr>
          <a:xfrm>
            <a:off x="861436" y="4927866"/>
            <a:ext cx="195352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80594D-41D4-4472-BA5D-AFFAAE3B1E92}"/>
              </a:ext>
            </a:extLst>
          </p:cNvPr>
          <p:cNvSpPr txBox="1"/>
          <p:nvPr/>
        </p:nvSpPr>
        <p:spPr>
          <a:xfrm>
            <a:off x="6359712" y="4873464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47%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143C8-1631-4532-9BBF-B8A65E475FB0}"/>
              </a:ext>
            </a:extLst>
          </p:cNvPr>
          <p:cNvSpPr txBox="1"/>
          <p:nvPr/>
        </p:nvSpPr>
        <p:spPr>
          <a:xfrm>
            <a:off x="7185267" y="4965232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9E398E4D-3A31-48D2-8E29-47C1F7B24811}"/>
              </a:ext>
            </a:extLst>
          </p:cNvPr>
          <p:cNvSpPr/>
          <p:nvPr/>
        </p:nvSpPr>
        <p:spPr>
          <a:xfrm>
            <a:off x="2632553" y="492868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21">
            <a:extLst>
              <a:ext uri="{FF2B5EF4-FFF2-40B4-BE49-F238E27FC236}">
                <a16:creationId xmlns:a16="http://schemas.microsoft.com/office/drawing/2014/main" id="{732DAC1F-E795-45C9-9FE6-0CA2B620CF36}"/>
              </a:ext>
            </a:extLst>
          </p:cNvPr>
          <p:cNvSpPr/>
          <p:nvPr/>
        </p:nvSpPr>
        <p:spPr>
          <a:xfrm>
            <a:off x="861435" y="579036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37">
            <a:extLst>
              <a:ext uri="{FF2B5EF4-FFF2-40B4-BE49-F238E27FC236}">
                <a16:creationId xmlns:a16="http://schemas.microsoft.com/office/drawing/2014/main" id="{EB1CB336-57E2-43AC-B210-61C51C3BE3B0}"/>
              </a:ext>
            </a:extLst>
          </p:cNvPr>
          <p:cNvSpPr/>
          <p:nvPr/>
        </p:nvSpPr>
        <p:spPr>
          <a:xfrm>
            <a:off x="861436" y="5790369"/>
            <a:ext cx="567161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FA9F0B-CB3D-4650-8E73-C432BADA85FE}"/>
              </a:ext>
            </a:extLst>
          </p:cNvPr>
          <p:cNvSpPr txBox="1"/>
          <p:nvPr/>
        </p:nvSpPr>
        <p:spPr>
          <a:xfrm>
            <a:off x="6359712" y="5733515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12%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3A7B29-2169-49F0-9380-A64A03981397}"/>
              </a:ext>
            </a:extLst>
          </p:cNvPr>
          <p:cNvSpPr txBox="1"/>
          <p:nvPr/>
        </p:nvSpPr>
        <p:spPr>
          <a:xfrm>
            <a:off x="7185267" y="583380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B9067F24-8CE1-4787-B474-E1B9C1F78289}"/>
              </a:ext>
            </a:extLst>
          </p:cNvPr>
          <p:cNvSpPr/>
          <p:nvPr/>
        </p:nvSpPr>
        <p:spPr>
          <a:xfrm>
            <a:off x="1255311" y="5796941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02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06B79F6A-9898-4977-9C92-4CA44BEB46CC}"/>
              </a:ext>
            </a:extLst>
          </p:cNvPr>
          <p:cNvSpPr/>
          <p:nvPr/>
        </p:nvSpPr>
        <p:spPr>
          <a:xfrm rot="5400000">
            <a:off x="1165581" y="25298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2C1C40BD-21DF-4949-9851-C5316B9098A1}"/>
              </a:ext>
            </a:extLst>
          </p:cNvPr>
          <p:cNvSpPr/>
          <p:nvPr/>
        </p:nvSpPr>
        <p:spPr>
          <a:xfrm>
            <a:off x="1165581" y="25298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C55F6E-F8CC-402B-83A8-7A9BF4FD72D7}"/>
              </a:ext>
            </a:extLst>
          </p:cNvPr>
          <p:cNvSpPr txBox="1"/>
          <p:nvPr/>
        </p:nvSpPr>
        <p:spPr>
          <a:xfrm>
            <a:off x="1645596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75%</a:t>
            </a:r>
            <a:endParaRPr lang="ko-KR" altLang="en-US" sz="3200" dirty="0"/>
          </a:p>
        </p:txBody>
      </p:sp>
      <p:sp>
        <p:nvSpPr>
          <p:cNvPr id="34" name="テキスト ボックス 17">
            <a:extLst>
              <a:ext uri="{FF2B5EF4-FFF2-40B4-BE49-F238E27FC236}">
                <a16:creationId xmlns:a16="http://schemas.microsoft.com/office/drawing/2014/main" id="{59167F68-17D4-4124-BBCC-CB5C0EB3B230}"/>
              </a:ext>
            </a:extLst>
          </p:cNvPr>
          <p:cNvSpPr txBox="1"/>
          <p:nvPr/>
        </p:nvSpPr>
        <p:spPr>
          <a:xfrm>
            <a:off x="1147109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F7D3BF1E-5A88-4454-A11D-D30D6027751E}"/>
              </a:ext>
            </a:extLst>
          </p:cNvPr>
          <p:cNvSpPr/>
          <p:nvPr/>
        </p:nvSpPr>
        <p:spPr>
          <a:xfrm rot="5400000">
            <a:off x="5148118" y="25298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B1A6859B-66E9-48B2-B98B-146A54A968B1}"/>
              </a:ext>
            </a:extLst>
          </p:cNvPr>
          <p:cNvSpPr/>
          <p:nvPr/>
        </p:nvSpPr>
        <p:spPr>
          <a:xfrm>
            <a:off x="5148118" y="25298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A04F54-1F87-4DCE-BCC2-318ED9D1963C}"/>
              </a:ext>
            </a:extLst>
          </p:cNvPr>
          <p:cNvSpPr txBox="1"/>
          <p:nvPr/>
        </p:nvSpPr>
        <p:spPr>
          <a:xfrm>
            <a:off x="5628133" y="32201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67%</a:t>
            </a:r>
            <a:endParaRPr lang="ko-KR" altLang="en-US" sz="3200" dirty="0"/>
          </a:p>
        </p:txBody>
      </p:sp>
      <p:sp>
        <p:nvSpPr>
          <p:cNvPr id="38" name="テキスト ボックス 17">
            <a:extLst>
              <a:ext uri="{FF2B5EF4-FFF2-40B4-BE49-F238E27FC236}">
                <a16:creationId xmlns:a16="http://schemas.microsoft.com/office/drawing/2014/main" id="{979B7431-17FA-4539-9858-EF885B18C344}"/>
              </a:ext>
            </a:extLst>
          </p:cNvPr>
          <p:cNvSpPr txBox="1"/>
          <p:nvPr/>
        </p:nvSpPr>
        <p:spPr>
          <a:xfrm>
            <a:off x="5129646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54087C4-F194-469D-B21B-17DC9310E5F3}"/>
              </a:ext>
            </a:extLst>
          </p:cNvPr>
          <p:cNvCxnSpPr/>
          <p:nvPr/>
        </p:nvCxnSpPr>
        <p:spPr>
          <a:xfrm>
            <a:off x="5781040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97B491C8-1958-44D8-98B2-83DAE0C2DD6D}"/>
              </a:ext>
            </a:extLst>
          </p:cNvPr>
          <p:cNvSpPr/>
          <p:nvPr/>
        </p:nvSpPr>
        <p:spPr>
          <a:xfrm rot="5400000">
            <a:off x="9130654" y="2529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FCB0C966-7330-4CC6-91A1-C5B737B9A9C4}"/>
              </a:ext>
            </a:extLst>
          </p:cNvPr>
          <p:cNvSpPr/>
          <p:nvPr/>
        </p:nvSpPr>
        <p:spPr>
          <a:xfrm>
            <a:off x="9130654" y="25298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2C164F-5627-47F6-8360-CE060485C190}"/>
              </a:ext>
            </a:extLst>
          </p:cNvPr>
          <p:cNvSpPr txBox="1"/>
          <p:nvPr/>
        </p:nvSpPr>
        <p:spPr>
          <a:xfrm>
            <a:off x="9610669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51%</a:t>
            </a:r>
            <a:endParaRPr lang="ko-KR" altLang="en-US" sz="3200" dirty="0"/>
          </a:p>
        </p:txBody>
      </p:sp>
      <p:sp>
        <p:nvSpPr>
          <p:cNvPr id="43" name="テキスト ボックス 17">
            <a:extLst>
              <a:ext uri="{FF2B5EF4-FFF2-40B4-BE49-F238E27FC236}">
                <a16:creationId xmlns:a16="http://schemas.microsoft.com/office/drawing/2014/main" id="{8841F758-057F-4761-8DC5-41F9F522548B}"/>
              </a:ext>
            </a:extLst>
          </p:cNvPr>
          <p:cNvSpPr txBox="1"/>
          <p:nvPr/>
        </p:nvSpPr>
        <p:spPr>
          <a:xfrm>
            <a:off x="9112182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A4BAF4D-D9CC-4A28-AC71-E345D2372422}"/>
              </a:ext>
            </a:extLst>
          </p:cNvPr>
          <p:cNvCxnSpPr/>
          <p:nvPr/>
        </p:nvCxnSpPr>
        <p:spPr>
          <a:xfrm>
            <a:off x="9798411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30B156-C553-470C-91D8-F4E12A43F6A0}"/>
              </a:ext>
            </a:extLst>
          </p:cNvPr>
          <p:cNvSpPr/>
          <p:nvPr/>
        </p:nvSpPr>
        <p:spPr>
          <a:xfrm rot="5400000">
            <a:off x="2095462" y="51972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AE9B8-5A86-4C2D-BB37-30B4CE76BD95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DFD7C-0620-42E1-8F23-CE9391E32A50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77B0B-1AD0-4740-92A4-49DFA0B19D78}"/>
              </a:ext>
            </a:extLst>
          </p:cNvPr>
          <p:cNvSpPr txBox="1"/>
          <p:nvPr/>
        </p:nvSpPr>
        <p:spPr>
          <a:xfrm>
            <a:off x="339536" y="1264666"/>
            <a:ext cx="231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48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06B79F6A-9898-4977-9C92-4CA44BEB46CC}"/>
              </a:ext>
            </a:extLst>
          </p:cNvPr>
          <p:cNvSpPr/>
          <p:nvPr/>
        </p:nvSpPr>
        <p:spPr>
          <a:xfrm rot="5400000">
            <a:off x="1165581" y="25298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2C1C40BD-21DF-4949-9851-C5316B9098A1}"/>
              </a:ext>
            </a:extLst>
          </p:cNvPr>
          <p:cNvSpPr/>
          <p:nvPr/>
        </p:nvSpPr>
        <p:spPr>
          <a:xfrm>
            <a:off x="1165581" y="25298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C55F6E-F8CC-402B-83A8-7A9BF4FD72D7}"/>
              </a:ext>
            </a:extLst>
          </p:cNvPr>
          <p:cNvSpPr txBox="1"/>
          <p:nvPr/>
        </p:nvSpPr>
        <p:spPr>
          <a:xfrm>
            <a:off x="1645596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75%</a:t>
            </a:r>
            <a:endParaRPr lang="ko-KR" altLang="en-US" sz="3200" dirty="0"/>
          </a:p>
        </p:txBody>
      </p:sp>
      <p:sp>
        <p:nvSpPr>
          <p:cNvPr id="34" name="テキスト ボックス 17">
            <a:extLst>
              <a:ext uri="{FF2B5EF4-FFF2-40B4-BE49-F238E27FC236}">
                <a16:creationId xmlns:a16="http://schemas.microsoft.com/office/drawing/2014/main" id="{59167F68-17D4-4124-BBCC-CB5C0EB3B230}"/>
              </a:ext>
            </a:extLst>
          </p:cNvPr>
          <p:cNvSpPr txBox="1"/>
          <p:nvPr/>
        </p:nvSpPr>
        <p:spPr>
          <a:xfrm>
            <a:off x="1147109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F7D3BF1E-5A88-4454-A11D-D30D6027751E}"/>
              </a:ext>
            </a:extLst>
          </p:cNvPr>
          <p:cNvSpPr/>
          <p:nvPr/>
        </p:nvSpPr>
        <p:spPr>
          <a:xfrm rot="5400000">
            <a:off x="5148118" y="25298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B1A6859B-66E9-48B2-B98B-146A54A968B1}"/>
              </a:ext>
            </a:extLst>
          </p:cNvPr>
          <p:cNvSpPr/>
          <p:nvPr/>
        </p:nvSpPr>
        <p:spPr>
          <a:xfrm>
            <a:off x="5148118" y="25298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A04F54-1F87-4DCE-BCC2-318ED9D1963C}"/>
              </a:ext>
            </a:extLst>
          </p:cNvPr>
          <p:cNvSpPr txBox="1"/>
          <p:nvPr/>
        </p:nvSpPr>
        <p:spPr>
          <a:xfrm>
            <a:off x="5628133" y="32201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67%</a:t>
            </a:r>
            <a:endParaRPr lang="ko-KR" altLang="en-US" sz="3200" dirty="0"/>
          </a:p>
        </p:txBody>
      </p:sp>
      <p:sp>
        <p:nvSpPr>
          <p:cNvPr id="38" name="テキスト ボックス 17">
            <a:extLst>
              <a:ext uri="{FF2B5EF4-FFF2-40B4-BE49-F238E27FC236}">
                <a16:creationId xmlns:a16="http://schemas.microsoft.com/office/drawing/2014/main" id="{979B7431-17FA-4539-9858-EF885B18C344}"/>
              </a:ext>
            </a:extLst>
          </p:cNvPr>
          <p:cNvSpPr txBox="1"/>
          <p:nvPr/>
        </p:nvSpPr>
        <p:spPr>
          <a:xfrm>
            <a:off x="5129646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54087C4-F194-469D-B21B-17DC9310E5F3}"/>
              </a:ext>
            </a:extLst>
          </p:cNvPr>
          <p:cNvCxnSpPr/>
          <p:nvPr/>
        </p:nvCxnSpPr>
        <p:spPr>
          <a:xfrm>
            <a:off x="5781040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97B491C8-1958-44D8-98B2-83DAE0C2DD6D}"/>
              </a:ext>
            </a:extLst>
          </p:cNvPr>
          <p:cNvSpPr/>
          <p:nvPr/>
        </p:nvSpPr>
        <p:spPr>
          <a:xfrm rot="5400000">
            <a:off x="9130654" y="2529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FCB0C966-7330-4CC6-91A1-C5B737B9A9C4}"/>
              </a:ext>
            </a:extLst>
          </p:cNvPr>
          <p:cNvSpPr/>
          <p:nvPr/>
        </p:nvSpPr>
        <p:spPr>
          <a:xfrm>
            <a:off x="9130654" y="25298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2C164F-5627-47F6-8360-CE060485C190}"/>
              </a:ext>
            </a:extLst>
          </p:cNvPr>
          <p:cNvSpPr txBox="1"/>
          <p:nvPr/>
        </p:nvSpPr>
        <p:spPr>
          <a:xfrm>
            <a:off x="9610669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51%</a:t>
            </a:r>
            <a:endParaRPr lang="ko-KR" altLang="en-US" sz="3200" dirty="0"/>
          </a:p>
        </p:txBody>
      </p:sp>
      <p:sp>
        <p:nvSpPr>
          <p:cNvPr id="43" name="テキスト ボックス 17">
            <a:extLst>
              <a:ext uri="{FF2B5EF4-FFF2-40B4-BE49-F238E27FC236}">
                <a16:creationId xmlns:a16="http://schemas.microsoft.com/office/drawing/2014/main" id="{8841F758-057F-4761-8DC5-41F9F522548B}"/>
              </a:ext>
            </a:extLst>
          </p:cNvPr>
          <p:cNvSpPr txBox="1"/>
          <p:nvPr/>
        </p:nvSpPr>
        <p:spPr>
          <a:xfrm>
            <a:off x="9112182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A4BAF4D-D9CC-4A28-AC71-E345D2372422}"/>
              </a:ext>
            </a:extLst>
          </p:cNvPr>
          <p:cNvCxnSpPr/>
          <p:nvPr/>
        </p:nvCxnSpPr>
        <p:spPr>
          <a:xfrm>
            <a:off x="9798411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30B156-C553-470C-91D8-F4E12A43F6A0}"/>
              </a:ext>
            </a:extLst>
          </p:cNvPr>
          <p:cNvSpPr/>
          <p:nvPr/>
        </p:nvSpPr>
        <p:spPr>
          <a:xfrm rot="5400000">
            <a:off x="2095462" y="51972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AE9B8-5A86-4C2D-BB37-30B4CE76BD95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DFD7C-0620-42E1-8F23-CE9391E32A50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77B0B-1AD0-4740-92A4-49DFA0B19D78}"/>
              </a:ext>
            </a:extLst>
          </p:cNvPr>
          <p:cNvSpPr txBox="1"/>
          <p:nvPr/>
        </p:nvSpPr>
        <p:spPr>
          <a:xfrm>
            <a:off x="339536" y="1264666"/>
            <a:ext cx="231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결론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19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AF56349-0DBF-4335-B17E-466770278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634772"/>
              </p:ext>
            </p:extLst>
          </p:nvPr>
        </p:nvGraphicFramePr>
        <p:xfrm>
          <a:off x="341707" y="1914036"/>
          <a:ext cx="11705914" cy="46471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2769">
                  <a:extLst>
                    <a:ext uri="{9D8B030D-6E8A-4147-A177-3AD203B41FA5}">
                      <a16:colId xmlns:a16="http://schemas.microsoft.com/office/drawing/2014/main" val="3237227505"/>
                    </a:ext>
                  </a:extLst>
                </a:gridCol>
                <a:gridCol w="2216004">
                  <a:extLst>
                    <a:ext uri="{9D8B030D-6E8A-4147-A177-3AD203B41FA5}">
                      <a16:colId xmlns:a16="http://schemas.microsoft.com/office/drawing/2014/main" val="2363127006"/>
                    </a:ext>
                  </a:extLst>
                </a:gridCol>
                <a:gridCol w="8207141">
                  <a:extLst>
                    <a:ext uri="{9D8B030D-6E8A-4147-A177-3AD203B41FA5}">
                      <a16:colId xmlns:a16="http://schemas.microsoft.com/office/drawing/2014/main" val="947507948"/>
                    </a:ext>
                  </a:extLst>
                </a:gridCol>
              </a:tblGrid>
              <a:tr h="3995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팀원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역할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98978"/>
                  </a:ext>
                </a:extLst>
              </a:tr>
              <a:tr h="4794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공통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시뮬레이터를 이용하여 센서 데이터를 수집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5128"/>
                  </a:ext>
                </a:extLst>
              </a:tr>
              <a:tr h="13788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n-lt"/>
                        </a:rPr>
                        <a:t>정희석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딥러닝 모델 설계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데이터 정규화 진행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Google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Colab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과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Tensorflow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을 사용해서 딥러닝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 모델 설계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&amp;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개량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9454861"/>
                  </a:ext>
                </a:extLst>
              </a:tr>
              <a:tr h="13788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+mn-lt"/>
                        </a:rPr>
                        <a:t>방형진</a:t>
                      </a:r>
                      <a:endParaRPr lang="ko-KR" sz="16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학습 데이터 처리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시뮬레이션 프로그램에서 획득한 센서데이터를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CSV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파일로 변환하는 프로그램 수정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센서 데이터 특징 분석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6125973"/>
                  </a:ext>
                </a:extLst>
              </a:tr>
              <a:tr h="10103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+mn-lt"/>
                        </a:rPr>
                        <a:t>이석준</a:t>
                      </a:r>
                      <a:endParaRPr lang="ko-KR" sz="16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UI </a:t>
                      </a:r>
                      <a:r>
                        <a:rPr lang="ko-KR" sz="1600" kern="100">
                          <a:effectLst/>
                          <a:latin typeface="+mn-lt"/>
                        </a:rPr>
                        <a:t>개발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Python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의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PyQt5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모듈을 사용하여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GUI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프로그램 구현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시연 프로그램에 프로젝트 예측 모델 이식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76646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팀원 별 역할 분담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일정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302D738-6C96-4FDD-B2C2-43D00E41E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899445"/>
              </p:ext>
            </p:extLst>
          </p:nvPr>
        </p:nvGraphicFramePr>
        <p:xfrm>
          <a:off x="339536" y="1914037"/>
          <a:ext cx="11727335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141">
                  <a:extLst>
                    <a:ext uri="{9D8B030D-6E8A-4147-A177-3AD203B41FA5}">
                      <a16:colId xmlns:a16="http://schemas.microsoft.com/office/drawing/2014/main" val="1185645542"/>
                    </a:ext>
                  </a:extLst>
                </a:gridCol>
                <a:gridCol w="543426">
                  <a:extLst>
                    <a:ext uri="{9D8B030D-6E8A-4147-A177-3AD203B41FA5}">
                      <a16:colId xmlns:a16="http://schemas.microsoft.com/office/drawing/2014/main" val="437144879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4000990673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206980342"/>
                    </a:ext>
                  </a:extLst>
                </a:gridCol>
                <a:gridCol w="527384">
                  <a:extLst>
                    <a:ext uri="{9D8B030D-6E8A-4147-A177-3AD203B41FA5}">
                      <a16:colId xmlns:a16="http://schemas.microsoft.com/office/drawing/2014/main" val="435126931"/>
                    </a:ext>
                  </a:extLst>
                </a:gridCol>
                <a:gridCol w="527384">
                  <a:extLst>
                    <a:ext uri="{9D8B030D-6E8A-4147-A177-3AD203B41FA5}">
                      <a16:colId xmlns:a16="http://schemas.microsoft.com/office/drawing/2014/main" val="3146292992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1666331272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9460341"/>
                    </a:ext>
                  </a:extLst>
                </a:gridCol>
                <a:gridCol w="527384">
                  <a:extLst>
                    <a:ext uri="{9D8B030D-6E8A-4147-A177-3AD203B41FA5}">
                      <a16:colId xmlns:a16="http://schemas.microsoft.com/office/drawing/2014/main" val="3216817642"/>
                    </a:ext>
                  </a:extLst>
                </a:gridCol>
                <a:gridCol w="527384">
                  <a:extLst>
                    <a:ext uri="{9D8B030D-6E8A-4147-A177-3AD203B41FA5}">
                      <a16:colId xmlns:a16="http://schemas.microsoft.com/office/drawing/2014/main" val="4142020137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2171793330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2520175455"/>
                    </a:ext>
                  </a:extLst>
                </a:gridCol>
                <a:gridCol w="527384">
                  <a:extLst>
                    <a:ext uri="{9D8B030D-6E8A-4147-A177-3AD203B41FA5}">
                      <a16:colId xmlns:a16="http://schemas.microsoft.com/office/drawing/2014/main" val="2655178400"/>
                    </a:ext>
                  </a:extLst>
                </a:gridCol>
                <a:gridCol w="527384">
                  <a:extLst>
                    <a:ext uri="{9D8B030D-6E8A-4147-A177-3AD203B41FA5}">
                      <a16:colId xmlns:a16="http://schemas.microsoft.com/office/drawing/2014/main" val="2163297226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3774631988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3752580323"/>
                    </a:ext>
                  </a:extLst>
                </a:gridCol>
                <a:gridCol w="527384">
                  <a:extLst>
                    <a:ext uri="{9D8B030D-6E8A-4147-A177-3AD203B41FA5}">
                      <a16:colId xmlns:a16="http://schemas.microsoft.com/office/drawing/2014/main" val="1958958825"/>
                    </a:ext>
                  </a:extLst>
                </a:gridCol>
              </a:tblGrid>
              <a:tr h="171566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7305"/>
                  </a:ext>
                </a:extLst>
              </a:tr>
              <a:tr h="1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095716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시뮬레이터 교육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18223"/>
                  </a:ext>
                </a:extLst>
              </a:tr>
              <a:tr h="18716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38287"/>
                  </a:ext>
                </a:extLst>
              </a:tr>
              <a:tr h="19536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299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Google </a:t>
                      </a:r>
                      <a:r>
                        <a:rPr lang="en-US" altLang="ko-KR" sz="1400" dirty="0" err="1"/>
                        <a:t>Colab</a:t>
                      </a:r>
                      <a:r>
                        <a:rPr lang="en-US" altLang="ko-KR" sz="1400" dirty="0"/>
                        <a:t> with </a:t>
                      </a:r>
                      <a:r>
                        <a:rPr lang="en-US" altLang="ko-KR" sz="1400" dirty="0" err="1"/>
                        <a:t>Tensorflow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118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Sim2Real Transfer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628988"/>
                  </a:ext>
                </a:extLst>
              </a:tr>
              <a:tr h="15645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및 정규화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43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분류 학습 모델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54998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데이터 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924093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모델 성능 테스트 및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2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53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디버깅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214602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발표 준비 및 시연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946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28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55138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70527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CFB1FA-A4E1-492C-BE1F-63914415E88D}"/>
              </a:ext>
            </a:extLst>
          </p:cNvPr>
          <p:cNvSpPr txBox="1"/>
          <p:nvPr/>
        </p:nvSpPr>
        <p:spPr>
          <a:xfrm>
            <a:off x="867082" y="2067023"/>
            <a:ext cx="4505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주제 선정 배경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목표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배경 지식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개발 환경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894" y="4925258"/>
            <a:ext cx="2887651" cy="1027899"/>
            <a:chOff x="631894" y="5390664"/>
            <a:chExt cx="2887651" cy="92687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894" y="5845744"/>
              <a:ext cx="2887651" cy="47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대한민국의 차량보유 대수는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2020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기준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2409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만대가 넘음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056648" y="5390664"/>
              <a:ext cx="2037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차량 보유 대수 증가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593024" y="4925264"/>
            <a:ext cx="3005952" cy="1027894"/>
            <a:chOff x="572539" y="5390664"/>
            <a:chExt cx="3005952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2010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부터 하루 평균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600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건 이상의 교통사고가 발생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572539" y="5390664"/>
              <a:ext cx="300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매년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20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만 건 이상의 교통사고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448567" y="4925264"/>
            <a:ext cx="3111749" cy="1027894"/>
            <a:chOff x="519638" y="5390664"/>
            <a:chExt cx="3111749" cy="10278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519639" y="5895338"/>
              <a:ext cx="29996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사고 발생시 주변 차량의 블랙박스 영상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도로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CCTV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등 시각적 데이터에 의존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519638" y="5390664"/>
              <a:ext cx="3111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시각 정보에 의존하는 사고처리</a:t>
              </a:r>
            </a:p>
          </p:txBody>
        </p:sp>
      </p:grp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83C2773F-38F9-441E-8A17-9992718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96" y="1101271"/>
            <a:ext cx="3174904" cy="1817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6BE42BA-E4C2-4423-AD5C-FF6C542B3568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894" y="2542965"/>
            <a:ext cx="5256813" cy="16450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C6D57E65-1981-49D4-95D3-9466FD0CE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9980722"/>
              </p:ext>
            </p:extLst>
          </p:nvPr>
        </p:nvGraphicFramePr>
        <p:xfrm>
          <a:off x="5888496" y="2404788"/>
          <a:ext cx="5671820" cy="248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6B16C-6FD8-4E17-840D-540BC19AE5F2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A85DE-F4BC-456B-B76E-F4197F593E19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C0FF6-021A-47C3-877D-977D0C627BFF}"/>
              </a:ext>
            </a:extLst>
          </p:cNvPr>
          <p:cNvSpPr txBox="1"/>
          <p:nvPr/>
        </p:nvSpPr>
        <p:spPr>
          <a:xfrm>
            <a:off x="339536" y="1264666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목표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FBB414-DDC7-4CE7-B11F-E0B7A0D1F8C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D5BF0-47BD-4C09-B689-65B4891AAF8E}"/>
              </a:ext>
            </a:extLst>
          </p:cNvPr>
          <p:cNvSpPr txBox="1"/>
          <p:nvPr/>
        </p:nvSpPr>
        <p:spPr>
          <a:xfrm>
            <a:off x="503591" y="4902204"/>
            <a:ext cx="936654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졸업 과제 진행</a:t>
            </a:r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학습으로 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차량 시뮬레이션 프로그램의 차량 센서 데이터를 사용 </a:t>
            </a:r>
            <a:endParaRPr lang="en-US" altLang="ko-KR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	- 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Sim2Real 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기술을 적용하여 실제 차량의 센서데이터와 비슷하게 가공</a:t>
            </a:r>
            <a:endParaRPr lang="en-US" altLang="ko-KR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예측 데이터로써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실제 차량 데이터를 사용한다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29254-A2C8-4014-ACFC-F2EDA40C689B}"/>
              </a:ext>
            </a:extLst>
          </p:cNvPr>
          <p:cNvSpPr txBox="1"/>
          <p:nvPr/>
        </p:nvSpPr>
        <p:spPr>
          <a:xfrm>
            <a:off x="503591" y="3156212"/>
            <a:ext cx="66805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기존 진행 연구</a:t>
            </a:r>
            <a:r>
              <a:rPr lang="en-US" altLang="ko-KR" sz="2000" dirty="0"/>
              <a:t>: </a:t>
            </a:r>
          </a:p>
          <a:p>
            <a:r>
              <a:rPr lang="en-US" altLang="ko-KR" sz="2000" dirty="0"/>
              <a:t>	</a:t>
            </a:r>
            <a:r>
              <a:rPr lang="ko-KR" altLang="en-US" dirty="0"/>
              <a:t>실시간 운전자 행동 분석을 위한 차량 상태 인식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온</a:t>
            </a:r>
            <a:r>
              <a:rPr lang="en-US" altLang="ko-KR" dirty="0"/>
              <a:t>-</a:t>
            </a:r>
            <a:r>
              <a:rPr lang="ko-KR" altLang="en-US" dirty="0"/>
              <a:t>디바이스 딥 러닝 시스템의 설계 및 구현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sz="1400" dirty="0">
                <a:hlinkClick r:id="rId2"/>
              </a:rPr>
              <a:t>http://www.dbpia.co.kr/journal/articleDetail?nodeId=NODE09346417</a:t>
            </a:r>
            <a:endParaRPr lang="en-US" altLang="ko-KR" sz="1400" dirty="0"/>
          </a:p>
          <a:p>
            <a:r>
              <a:rPr lang="en-US" altLang="ko-KR" dirty="0"/>
              <a:t>   	</a:t>
            </a:r>
            <a:r>
              <a:rPr lang="ko-KR" altLang="en-US" dirty="0"/>
              <a:t>위 연구는 학습과 예측 모두 실제 차량</a:t>
            </a:r>
            <a:r>
              <a:rPr lang="en-US" altLang="ko-KR" dirty="0"/>
              <a:t> </a:t>
            </a:r>
            <a:r>
              <a:rPr lang="ko-KR" altLang="en-US" dirty="0"/>
              <a:t>데이터를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A37EA-3382-4A0E-927B-C482CDD40D99}"/>
              </a:ext>
            </a:extLst>
          </p:cNvPr>
          <p:cNvSpPr txBox="1"/>
          <p:nvPr/>
        </p:nvSpPr>
        <p:spPr>
          <a:xfrm>
            <a:off x="503591" y="1933440"/>
            <a:ext cx="93665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졸업 과제 목표</a:t>
            </a:r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실제 차량 데이터와 시뮬레이터 차량 데이터에서 모두 동작이 가능한 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	Sim2Real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딥러닝 기반 자동차 동작 인식 모델 제작 </a:t>
            </a:r>
            <a:endParaRPr lang="ko-KR" altLang="en-US" dirty="0"/>
          </a:p>
        </p:txBody>
      </p:sp>
      <p:pic>
        <p:nvPicPr>
          <p:cNvPr id="9" name="그림 8" descr="건물, 창문, 벽돌이(가) 표시된 사진&#10;&#10;자동 생성된 설명">
            <a:extLst>
              <a:ext uri="{FF2B5EF4-FFF2-40B4-BE49-F238E27FC236}">
                <a16:creationId xmlns:a16="http://schemas.microsoft.com/office/drawing/2014/main" id="{DB27B9BE-08C6-444A-822F-D3B497A78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497" y="136970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bg2">
                  <a:lumMod val="2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208392" y="3752899"/>
                <a:ext cx="1953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Sim2Real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182239" y="2228864"/>
            <a:ext cx="4540025" cy="1562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Q. Sim2Real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이란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A. Simulation to Real world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시뮬레이션 프로그램 등에서 얻어낸 가상의 데이터로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데이터를 대체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6648946" y="2262013"/>
            <a:ext cx="4273927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System Identification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데이터 추출 프로그램을 개량하여 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데이터와 유사한  테스트 데이터를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8F6BC-74DE-416E-B3AB-69A9ABC7510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AEA0A-114A-4C7F-A406-CC3F442C88E8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5CAF0-6FD4-4548-8D2F-D785E5B124F3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 지식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E8C3F-BDEE-470E-AFE3-287A4036CCD2}"/>
              </a:ext>
            </a:extLst>
          </p:cNvPr>
          <p:cNvSpPr txBox="1"/>
          <p:nvPr/>
        </p:nvSpPr>
        <p:spPr>
          <a:xfrm>
            <a:off x="1182239" y="4749554"/>
            <a:ext cx="47788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Domain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Randomization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일정 개수의 데이터를 추출해 낸 뒤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알고리즘을 통해 랜덤하게 조정된 데이터들을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0E2C67-8255-4D95-BB50-CC07C09B4F65}"/>
              </a:ext>
            </a:extLst>
          </p:cNvPr>
          <p:cNvSpPr txBox="1"/>
          <p:nvPr/>
        </p:nvSpPr>
        <p:spPr>
          <a:xfrm>
            <a:off x="6648946" y="4765875"/>
            <a:ext cx="46714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600" spc="-150" dirty="0">
                <a:latin typeface="+mn-ea"/>
              </a:rPr>
              <a:t>Data</a:t>
            </a:r>
            <a:r>
              <a:rPr lang="ko-KR" altLang="en-US" sz="1600" spc="-150" dirty="0">
                <a:latin typeface="+mn-ea"/>
              </a:rPr>
              <a:t> </a:t>
            </a:r>
            <a:r>
              <a:rPr lang="en-US" altLang="ko-KR" sz="1600" spc="-150" dirty="0">
                <a:latin typeface="+mn-ea"/>
              </a:rPr>
              <a:t>Adaptation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시뮬레이션 프로그램에서 데이터를 추출해내고</a:t>
            </a:r>
            <a:endParaRPr lang="en-US" altLang="ko-KR" sz="1600" spc="-1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이를 후처리를 통해 실제 데이터와 비슷하게 만들어 냄</a:t>
            </a:r>
            <a:r>
              <a:rPr lang="en-US" altLang="ko-KR" sz="1600" spc="-150" dirty="0">
                <a:latin typeface="+mn-ea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5FF785-2FA4-4E2E-8826-E42A7C026248}"/>
              </a:ext>
            </a:extLst>
          </p:cNvPr>
          <p:cNvSpPr/>
          <p:nvPr/>
        </p:nvSpPr>
        <p:spPr>
          <a:xfrm>
            <a:off x="6648946" y="4749554"/>
            <a:ext cx="4676280" cy="1298882"/>
          </a:xfrm>
          <a:prstGeom prst="rect">
            <a:avLst/>
          </a:prstGeom>
          <a:noFill/>
          <a:ln w="57150">
            <a:solidFill>
              <a:srgbClr val="005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383949"/>
            <a:chOff x="2028825" y="5485953"/>
            <a:chExt cx="2038350" cy="3839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049972" y="5562125"/>
              <a:ext cx="1996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Environment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403028"/>
            <a:chOff x="2028825" y="5485953"/>
            <a:chExt cx="2038350" cy="40302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238458" y="5581204"/>
              <a:ext cx="1619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403028"/>
            <a:chOff x="2028825" y="5485953"/>
            <a:chExt cx="2038350" cy="40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457262" y="5581204"/>
              <a:ext cx="1181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Real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52283" y="5541147"/>
            <a:ext cx="2038350" cy="403028"/>
            <a:chOff x="2028825" y="5485953"/>
            <a:chExt cx="2038350" cy="40302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318478" y="5581204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OS &amp; Language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Hardware: </a:t>
            </a:r>
            <a:r>
              <a:rPr lang="en-US" altLang="ko-KR" sz="1600" spc="-75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Logitech Dual-Motor Feedback Driving Force G29 Racing Wheel</a:t>
            </a:r>
          </a:p>
          <a:p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Software:         </a:t>
            </a:r>
            <a:r>
              <a:rPr lang="en-US" altLang="ko-KR" sz="1600" kern="100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EuroTruck</a:t>
            </a:r>
            <a:r>
              <a:rPr lang="en-US" altLang="ko-KR" sz="1600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Simulator 2</a:t>
            </a:r>
            <a:endParaRPr lang="ko-KR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6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Elantra 2017</a:t>
            </a: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Kona 2017</a:t>
            </a: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OS: Windows 10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Language: Python 3.7.5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Framework: 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Google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Colab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with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TensorFlow 2.3.0</a:t>
            </a:r>
            <a:endParaRPr lang="ko-KR" altLang="ko-KR" sz="1600" kern="1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A74F0-6F5A-4D56-87A1-1F0404D83709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E9FDC8-1C83-46AC-B727-D63F2A94FA9E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FFF3B-3805-4EA3-9DB8-767B261305D7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개발 환경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420650-489A-45E4-B12D-9864C8BCB36F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C0598D9-207C-4FD7-BDEE-3F5172B987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881" y="2005321"/>
            <a:ext cx="2519028" cy="20287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E6B0A77-6E77-4AE2-BD9B-A3FF491F44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8688" y="2005321"/>
            <a:ext cx="2519027" cy="2028733"/>
          </a:xfrm>
          <a:prstGeom prst="rect">
            <a:avLst/>
          </a:prstGeom>
        </p:spPr>
      </p:pic>
      <p:pic>
        <p:nvPicPr>
          <p:cNvPr id="51" name="그림 50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955D10E9-7130-4C0F-B556-4DF1AD6986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4284" y="2018499"/>
            <a:ext cx="2519028" cy="20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D4CAC5-C74D-4BD9-B1D5-CD4B4CD7FD00}"/>
              </a:ext>
            </a:extLst>
          </p:cNvPr>
          <p:cNvSpPr/>
          <p:nvPr/>
        </p:nvSpPr>
        <p:spPr>
          <a:xfrm>
            <a:off x="0" y="0"/>
            <a:ext cx="60807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568FF6-3658-4606-8829-E833E0EFB199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16EE11-98B7-4683-8EB7-F96C01FC8446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54FAE-08CE-4857-8B7F-3E5F09F62B8E}"/>
              </a:ext>
            </a:extLst>
          </p:cNvPr>
          <p:cNvSpPr txBox="1"/>
          <p:nvPr/>
        </p:nvSpPr>
        <p:spPr>
          <a:xfrm>
            <a:off x="867081" y="2067023"/>
            <a:ext cx="4467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진행 과정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데이터 수집 및 분석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</a:rPr>
              <a:t>방형진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데이터 정규화 및 모델링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</a:rPr>
              <a:t>정희석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예측 </a:t>
            </a:r>
            <a:r>
              <a:rPr lang="en-US" altLang="ko-KR" sz="2000" dirty="0">
                <a:solidFill>
                  <a:schemeClr val="bg1"/>
                </a:solidFill>
              </a:rPr>
              <a:t>GUI</a:t>
            </a:r>
            <a:r>
              <a:rPr lang="ko-KR" altLang="en-US" sz="2000" dirty="0">
                <a:solidFill>
                  <a:schemeClr val="bg1"/>
                </a:solidFill>
              </a:rPr>
              <a:t> 프로그램 구현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이석준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08F968-549A-4F77-B31F-62B3191705B6}"/>
              </a:ext>
            </a:extLst>
          </p:cNvPr>
          <p:cNvGrpSpPr/>
          <p:nvPr/>
        </p:nvGrpSpPr>
        <p:grpSpPr>
          <a:xfrm>
            <a:off x="6080766" y="0"/>
            <a:ext cx="6111235" cy="6857999"/>
            <a:chOff x="6080766" y="0"/>
            <a:chExt cx="6111235" cy="68579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FCFA6D-7003-4AB1-82A9-3ECB7899EC9C}"/>
                </a:ext>
              </a:extLst>
            </p:cNvPr>
            <p:cNvSpPr/>
            <p:nvPr/>
          </p:nvSpPr>
          <p:spPr>
            <a:xfrm>
              <a:off x="6080766" y="0"/>
              <a:ext cx="6111234" cy="6857999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트럭, 버스, 엔진, 거리이(가) 표시된 사진&#10;&#10;자동 생성된 설명">
              <a:extLst>
                <a:ext uri="{FF2B5EF4-FFF2-40B4-BE49-F238E27FC236}">
                  <a16:creationId xmlns:a16="http://schemas.microsoft.com/office/drawing/2014/main" id="{782521AF-D8FE-425E-AF73-CCE8DA89E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80767" y="665022"/>
              <a:ext cx="6111234" cy="5544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04240" y="3427654"/>
            <a:ext cx="2016247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프로그램에서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가상 데이터 수집 및 분석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655044" y="3298386"/>
            <a:ext cx="2016251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차량 데이터와 비교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데이터 정규화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413602" y="3298387"/>
            <a:ext cx="20569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개량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179912" y="3298386"/>
            <a:ext cx="2041450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결과 출력 용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프로그램 작성 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3FC12324-9B5F-440B-A237-EB56B4DC8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6" y="4473526"/>
            <a:ext cx="2022191" cy="1226234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98A4F43-1E53-432B-B203-0D9303B97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116" y="3909264"/>
            <a:ext cx="2005418" cy="1802693"/>
          </a:xfrm>
          <a:prstGeom prst="rect">
            <a:avLst/>
          </a:prstGeom>
        </p:spPr>
      </p:pic>
      <p:pic>
        <p:nvPicPr>
          <p:cNvPr id="23" name="그림 2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B820E3-023A-419B-B3CD-A7475B02C6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32" y="4425908"/>
            <a:ext cx="2168901" cy="1286050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2F714267-5E5F-47EB-9885-8DBDEAA463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21" y="4473527"/>
            <a:ext cx="3051736" cy="12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1148</Words>
  <Application>Microsoft Office PowerPoint</Application>
  <PresentationFormat>와이드스크린</PresentationFormat>
  <Paragraphs>363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나눔스퀘어 Bold</vt:lpstr>
      <vt:lpstr>나눔스퀘어 ExtraBold</vt:lpstr>
      <vt:lpstr>나눔스퀘어 Light</vt:lpstr>
      <vt:lpstr>새굴림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JeongHeeSeok</cp:lastModifiedBy>
  <cp:revision>94</cp:revision>
  <dcterms:created xsi:type="dcterms:W3CDTF">2020-09-07T02:34:06Z</dcterms:created>
  <dcterms:modified xsi:type="dcterms:W3CDTF">2020-09-17T07:53:12Z</dcterms:modified>
</cp:coreProperties>
</file>